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ono Medium"/>
      <p:regular r:id="rId17"/>
    </p:embeddedFont>
    <p:embeddedFont>
      <p:font typeface="Roboto Mono Medium"/>
      <p:regular r:id="rId18"/>
    </p:embeddedFont>
    <p:embeddedFont>
      <p:font typeface="Roboto Mono Medium"/>
      <p:regular r:id="rId19"/>
    </p:embeddedFont>
    <p:embeddedFont>
      <p:font typeface="Roboto Mon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5-1.png>
</file>

<file path=ppt/media/image-5-2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5812"/>
            <a:ext cx="7556421" cy="285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HCI Redesign Presentation - Military Education Portal 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🎓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154" y="519470"/>
            <a:ext cx="8784431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HCI PROBLEM #3: POOR AFFORDANCE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61154" y="1487567"/>
            <a:ext cx="4310063" cy="6446520"/>
          </a:xfrm>
          <a:prstGeom prst="roundRect">
            <a:avLst>
              <a:gd name="adj" fmla="val 254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38294" y="1487567"/>
            <a:ext cx="91440" cy="6446520"/>
          </a:xfrm>
          <a:prstGeom prst="roundRect">
            <a:avLst>
              <a:gd name="adj" fmla="val 30990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941427" y="1699260"/>
            <a:ext cx="3818096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📖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HCI PRINCIPLE: AFFORDANCE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941427" y="2417921"/>
            <a:ext cx="3818096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"Properties of an object that suggest how it can be used"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5160050" y="1487567"/>
            <a:ext cx="4310182" cy="6446520"/>
          </a:xfrm>
          <a:prstGeom prst="roundRect">
            <a:avLst>
              <a:gd name="adj" fmla="val 254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37190" y="1487567"/>
            <a:ext cx="91440" cy="6446520"/>
          </a:xfrm>
          <a:prstGeom prst="roundRect">
            <a:avLst>
              <a:gd name="adj" fmla="val 30990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5440323" y="1699260"/>
            <a:ext cx="3818215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❌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PROBLEMS IN ORIGINAL UPLOAD PAGE:</a:t>
            </a:r>
            <a:endParaRPr lang="en-US" sz="18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0323" y="2517100"/>
            <a:ext cx="3818215" cy="261235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440323" y="5341977"/>
            <a:ext cx="3818215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Plain text input for file - no visual "drop zone"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5440323" y="6012656"/>
            <a:ext cx="3818215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Buttons don't look clickable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5440323" y="6381036"/>
            <a:ext cx="3818215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visual indication of what file types are accepted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5440323" y="7051715"/>
            <a:ext cx="3818215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 fields blend into background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440323" y="7420094"/>
            <a:ext cx="3818215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clear call-to-action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9659064" y="1487567"/>
            <a:ext cx="4310182" cy="6446520"/>
          </a:xfrm>
          <a:prstGeom prst="roundRect">
            <a:avLst>
              <a:gd name="adj" fmla="val 2546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636204" y="1487567"/>
            <a:ext cx="91440" cy="6446520"/>
          </a:xfrm>
          <a:prstGeom prst="roundRect">
            <a:avLst>
              <a:gd name="adj" fmla="val 30990"/>
            </a:avLst>
          </a:prstGeom>
          <a:solidFill>
            <a:srgbClr val="DCFF50"/>
          </a:solidFill>
          <a:ln/>
        </p:spPr>
      </p:sp>
      <p:sp>
        <p:nvSpPr>
          <p:cNvPr id="18" name="Text 15"/>
          <p:cNvSpPr/>
          <p:nvPr/>
        </p:nvSpPr>
        <p:spPr>
          <a:xfrm>
            <a:off x="9939338" y="1699260"/>
            <a:ext cx="3818215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🧠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USER MENTAL MODEL MISMATCH: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939338" y="2417921"/>
            <a:ext cx="3818215" cy="906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expect drag-and-drop for file uploads based on their experience with modern applications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172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REDESIGNING THE MILITARY EDUCATION PORTAL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9000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Tanta University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7971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Applying Human-Computer Interaction Principles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151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HCI Course Project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33248"/>
            <a:ext cx="13042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Members: 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 Ahmed Tamer Al-Nahhal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 Ahmed Beltagy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 Saeed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 Salman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18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424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89290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63597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Overview &amp; Objectives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16962" y="253424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89290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8" name="Text 6"/>
          <p:cNvSpPr/>
          <p:nvPr/>
        </p:nvSpPr>
        <p:spPr>
          <a:xfrm>
            <a:off x="5216962" y="3063597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Original Website Analysis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40133" y="253424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2889290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1" name="Text 9"/>
          <p:cNvSpPr/>
          <p:nvPr/>
        </p:nvSpPr>
        <p:spPr>
          <a:xfrm>
            <a:off x="9640133" y="3063597"/>
            <a:ext cx="39112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Identified HCI Problems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52413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469844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Design Solutions &amp; HCI Principles Applied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216962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5216962" y="452413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7" name="Text 15"/>
          <p:cNvSpPr/>
          <p:nvPr/>
        </p:nvSpPr>
        <p:spPr>
          <a:xfrm>
            <a:off x="5216962" y="469844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Before &amp; After Comparisons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40133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06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9640133" y="4524137"/>
            <a:ext cx="4196358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20" name="Text 18"/>
          <p:cNvSpPr/>
          <p:nvPr/>
        </p:nvSpPr>
        <p:spPr>
          <a:xfrm>
            <a:off x="9640133" y="4698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Live Demo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93790" y="580394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6158984"/>
            <a:ext cx="13042702" cy="3048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23" name="Text 21"/>
          <p:cNvSpPr/>
          <p:nvPr/>
        </p:nvSpPr>
        <p:spPr>
          <a:xfrm>
            <a:off x="793790" y="6333292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&amp; Conclusions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96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82039"/>
            <a:ext cx="4196358" cy="3427928"/>
          </a:xfrm>
          <a:prstGeom prst="roundRect">
            <a:avLst>
              <a:gd name="adj" fmla="val 426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982039"/>
            <a:ext cx="121920" cy="3427928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239333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🎯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73737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Redesign the Military Education Portal to improve usability and user experience based on HCI principles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982039"/>
            <a:ext cx="4196358" cy="3427928"/>
          </a:xfrm>
          <a:prstGeom prst="roundRect">
            <a:avLst>
              <a:gd name="adj" fmla="val 426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982039"/>
            <a:ext cx="121920" cy="3427928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239333"/>
            <a:ext cx="307371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🌐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WEBSITE PURPOSE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737372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Student registration for military education courses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565696" y="4542473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Research paper submission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565696" y="4984671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Online examination access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565696" y="542686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Results inquiry and certificate printing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2982039"/>
            <a:ext cx="4196358" cy="3427928"/>
          </a:xfrm>
          <a:prstGeom prst="roundRect">
            <a:avLst>
              <a:gd name="adj" fmla="val 426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09653" y="2982039"/>
            <a:ext cx="121920" cy="3427928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6" name="Text 14"/>
          <p:cNvSpPr/>
          <p:nvPr/>
        </p:nvSpPr>
        <p:spPr>
          <a:xfrm>
            <a:off x="9988868" y="3239333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👥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TARGET USERS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988868" y="373737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University students (ages 18-25) with varying levels of technical proficiency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954" y="283488"/>
            <a:ext cx="3168491" cy="76626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9475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ORIGINAL WEBSITE - HOMEPAGE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455789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FIRST IMPRESSIONS: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1502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Cluttered layout with too much information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5924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Inconsistent color scheme (red, green, orange, brown)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0346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Poor visual hierarchy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4768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Overwhelming navigation with 14+ menu items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59190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Important services hidden among decorative elements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014"/>
            <a:ext cx="105475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HCI PROBLEM #1: POOR VISIBILITY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39422"/>
            <a:ext cx="4196358" cy="531316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039422"/>
            <a:ext cx="121920" cy="531316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296716"/>
            <a:ext cx="3590330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📖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HCI PRINCIPLE: VISIBILITY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4908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"Making functions apparent so users know what they can do"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039422"/>
            <a:ext cx="4196358" cy="531316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039422"/>
            <a:ext cx="121920" cy="531316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296716"/>
            <a:ext cx="3590330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❌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PROBLEMS IDENTIFIED: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14908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Navigation has 14+ items - exceeds Miller's Law (7±2)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565696" y="395418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Primary actions (Register, Exam, Results) not prominent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565696" y="475928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Service icons at bottom of long scrolling page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565696" y="556438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Important dates buried in content blocks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565696" y="636948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clear visual hierarchy to guide user attention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039422"/>
            <a:ext cx="4196358" cy="531316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9609653" y="2039422"/>
            <a:ext cx="121920" cy="531316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7" name="Text 15"/>
          <p:cNvSpPr/>
          <p:nvPr/>
        </p:nvSpPr>
        <p:spPr>
          <a:xfrm>
            <a:off x="9988868" y="2296716"/>
            <a:ext cx="3413879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🧠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COGNITIVE IMPACT: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988868" y="2794754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experience cognitive overload when trying to identify available actions and their next steps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96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SOLUTION #1: IMPROVED VISIBILITY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67940"/>
            <a:ext cx="358390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✅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IMPROVEMENTS MADE: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2700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navigation to 6 primary items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7122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Hero section with clear CTAs: "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Register Now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 &amp; "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 Results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1544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Services displayed in prominent card slider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5966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Important dates in dedicated highlighted section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0388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visual hierarchy using size, color, and spacing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741908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🎯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RESULT: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790" y="64440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immediately identify available actions and understand the interface within seconds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773" y="551617"/>
            <a:ext cx="9104352" cy="592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HCI PROBLEM #2: LACK OF FEEDBACK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63773" y="1523405"/>
            <a:ext cx="4307919" cy="6154579"/>
          </a:xfrm>
          <a:prstGeom prst="roundRect">
            <a:avLst>
              <a:gd name="adj" fmla="val 2547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913" y="1523405"/>
            <a:ext cx="91440" cy="6154579"/>
          </a:xfrm>
          <a:prstGeom prst="roundRect">
            <a:avLst>
              <a:gd name="adj" fmla="val 31112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944761" y="1735812"/>
            <a:ext cx="370951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📖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HCI PRINCIPLE: FEEDBACK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944761" y="2160984"/>
            <a:ext cx="3814524" cy="910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"Sending immediate information back to user about actions performed and accomplishments achieved"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5161240" y="1523405"/>
            <a:ext cx="4307919" cy="6154579"/>
          </a:xfrm>
          <a:prstGeom prst="roundRect">
            <a:avLst>
              <a:gd name="adj" fmla="val 2547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38380" y="1523405"/>
            <a:ext cx="91440" cy="6154579"/>
          </a:xfrm>
          <a:prstGeom prst="roundRect">
            <a:avLst>
              <a:gd name="adj" fmla="val 31112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5442228" y="1735812"/>
            <a:ext cx="3814524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❌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PROBLEMS IN ORIGINAL RESULTS PAGE:</a:t>
            </a:r>
            <a:endParaRPr lang="en-US" sz="18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2228" y="2556867"/>
            <a:ext cx="3814524" cy="260985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442228" y="5380077"/>
            <a:ext cx="3814524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input validation feedback while typing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5442228" y="5749766"/>
            <a:ext cx="3814524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Empty progress bars with no meaning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5442228" y="6119455"/>
            <a:ext cx="3814524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loading indicator during search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5442228" y="6489144"/>
            <a:ext cx="3814524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clear success/error messages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442228" y="6858833"/>
            <a:ext cx="3814524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doesn't know if system is processing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9658707" y="1523405"/>
            <a:ext cx="4307919" cy="6154579"/>
          </a:xfrm>
          <a:prstGeom prst="roundRect">
            <a:avLst>
              <a:gd name="adj" fmla="val 2547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635847" y="1523405"/>
            <a:ext cx="91440" cy="6154579"/>
          </a:xfrm>
          <a:prstGeom prst="roundRect">
            <a:avLst>
              <a:gd name="adj" fmla="val 31112"/>
            </a:avLst>
          </a:prstGeom>
          <a:solidFill>
            <a:srgbClr val="DCFF50"/>
          </a:solidFill>
          <a:ln/>
        </p:spPr>
      </p:sp>
      <p:sp>
        <p:nvSpPr>
          <p:cNvPr id="18" name="Text 15"/>
          <p:cNvSpPr/>
          <p:nvPr/>
        </p:nvSpPr>
        <p:spPr>
          <a:xfrm>
            <a:off x="9939695" y="1735812"/>
            <a:ext cx="2855952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🧠</a:t>
            </a:r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COGNITIVE IMPACT: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939695" y="2160984"/>
            <a:ext cx="3814524" cy="910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feel uncertain and anxious about whether their actions are being processed correctly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9462" y="538996"/>
            <a:ext cx="7777877" cy="1219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SOLUTION #2: ENHANCED FEEDBACK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9462" y="1836658"/>
            <a:ext cx="5132427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✅</a:t>
            </a:r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FEEDBACK MECHANISMS IMPLEMENTED: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169462" y="2545497"/>
            <a:ext cx="97512" cy="97512"/>
          </a:xfrm>
          <a:prstGeom prst="roundRect">
            <a:avLst>
              <a:gd name="adj" fmla="val 468865"/>
            </a:avLst>
          </a:prstGeom>
          <a:solidFill>
            <a:srgbClr val="DCFF50"/>
          </a:solidFill>
          <a:ln/>
        </p:spPr>
      </p:sp>
      <p:sp>
        <p:nvSpPr>
          <p:cNvPr id="6" name="Text 3"/>
          <p:cNvSpPr/>
          <p:nvPr/>
        </p:nvSpPr>
        <p:spPr>
          <a:xfrm>
            <a:off x="6462117" y="2441853"/>
            <a:ext cx="3804523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INPUT VALIDATION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62117" y="2863810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✓ Green checkmark when National ID is valid (14 digits)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462117" y="3244215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✗ Red X when input is invalid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169462" y="4050328"/>
            <a:ext cx="97512" cy="97512"/>
          </a:xfrm>
          <a:prstGeom prst="roundRect">
            <a:avLst>
              <a:gd name="adj" fmla="val 468865"/>
            </a:avLst>
          </a:prstGeom>
          <a:solidFill>
            <a:srgbClr val="DCFF50"/>
          </a:solidFill>
          <a:ln/>
        </p:spPr>
      </p:sp>
      <p:sp>
        <p:nvSpPr>
          <p:cNvPr id="10" name="Text 7"/>
          <p:cNvSpPr/>
          <p:nvPr/>
        </p:nvSpPr>
        <p:spPr>
          <a:xfrm>
            <a:off x="6462117" y="3946684"/>
            <a:ext cx="2439710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LOADING STATES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462117" y="4368641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Spinner animation during search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462117" y="4749046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Button text changes to "Searching..."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9462" y="5555159"/>
            <a:ext cx="97512" cy="97512"/>
          </a:xfrm>
          <a:prstGeom prst="roundRect">
            <a:avLst>
              <a:gd name="adj" fmla="val 468865"/>
            </a:avLst>
          </a:prstGeom>
          <a:solidFill>
            <a:srgbClr val="DCFF50"/>
          </a:solidFill>
          <a:ln/>
        </p:spPr>
      </p:sp>
      <p:sp>
        <p:nvSpPr>
          <p:cNvPr id="14" name="Text 11"/>
          <p:cNvSpPr/>
          <p:nvPr/>
        </p:nvSpPr>
        <p:spPr>
          <a:xfrm>
            <a:off x="6462117" y="5451515"/>
            <a:ext cx="2926556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CLEAR RESULT DISPLAY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462117" y="5873472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Success: Green card with student details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462117" y="6253877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 Found: Red card with helpful suggestions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169462" y="7059990"/>
            <a:ext cx="97512" cy="97512"/>
          </a:xfrm>
          <a:prstGeom prst="roundRect">
            <a:avLst>
              <a:gd name="adj" fmla="val 468865"/>
            </a:avLst>
          </a:prstGeom>
          <a:solidFill>
            <a:srgbClr val="DCFF50"/>
          </a:solidFill>
          <a:ln/>
        </p:spPr>
      </p:sp>
      <p:sp>
        <p:nvSpPr>
          <p:cNvPr id="18" name="Text 15"/>
          <p:cNvSpPr/>
          <p:nvPr/>
        </p:nvSpPr>
        <p:spPr>
          <a:xfrm>
            <a:off x="6462117" y="6956346"/>
            <a:ext cx="2780228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TOAST NOTIFICATIONS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462117" y="7378303"/>
            <a:ext cx="74852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Animated alerts for errors and confirmations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2025-12-16T20:00:14Z</dcterms:created>
  <dcterms:modified xsi:type="dcterms:W3CDTF">2025-12-16T20:00:14Z</dcterms:modified>
</cp:coreProperties>
</file>